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2" Type="http://schemas.openxmlformats.org/officeDocument/2006/relationships/viewProps" Target="viewProps.xml" /><Relationship Id="rId3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4" Type="http://schemas.openxmlformats.org/officeDocument/2006/relationships/tableStyles" Target="tableStyles.xml" /><Relationship Id="rId3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gplot2.tidyverse.org/reference/" TargetMode="External" /><Relationship Id="rId3" Type="http://schemas.openxmlformats.org/officeDocument/2006/relationships/image" Target="../media/image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gif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4ds.had.co.nz" TargetMode="External" /><Relationship Id="rId3" Type="http://schemas.openxmlformats.org/officeDocument/2006/relationships/hyperlink" Target="https://stackoverflow.com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cdc.gov/hai/eip/haicviz.html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4ds.had.co.nz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SHEA Spring 2024 Data Visualization Demo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Matthew Ziegler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2024-03-26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do a simple graph</a:t>
            </a:r>
          </a:p>
        </p:txBody>
      </p:sp>
      <p:pic>
        <p:nvPicPr>
          <p:cNvPr descr="shea24_demo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Let’s do a simple graph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Don’t like lines? - </a:t>
            </a:r>
            <a:r>
              <a:rPr>
                <a:hlinkClick r:id="rId2"/>
              </a:rPr>
              <a:t>https://ggplot2.tidyverse.org/reference/</a:t>
            </a:r>
          </a:p>
          <a:p>
            <a:pPr lvl="0" indent="0">
              <a:buNone/>
            </a:pPr>
            <a:r>
              <a:rPr>
                <a:latin typeface="Courier"/>
              </a:rPr>
              <a:t>dat_cdiff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as.factor</a:t>
            </a:r>
            <a:r>
              <a:rPr>
                <a:latin typeface="Courier"/>
              </a:rPr>
              <a:t>(year_name),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value, 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position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"Cases by year"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"CDI cases per 1000 individuals"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descr="shea24_demo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little more complicated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(tidyr)</a:t>
            </a:r>
          </a:p>
          <a:p>
            <a:pPr lvl="0" indent="0">
              <a:buNone/>
            </a:pPr>
            <a:r>
              <a:rPr>
                <a:latin typeface="Courier"/>
              </a:rPr>
              <a:t>dat_cdiff_cat_plot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"/Users/mattz/Documents/GitHub/shea24_demo/HAICViz_-_CDI_20240214.csv"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(topic </a:t>
            </a:r>
            <a:r>
              <a:rPr>
                <a:solidFill>
                  <a:srgbClr val="4070A0"/>
                </a:solidFill>
                <a:latin typeface="Courier"/>
              </a:rPr>
              <a:t>=="Case rates (cases per 100,000)"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cat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case_when</a:t>
            </a:r>
            <a:r>
              <a:rPr>
                <a:latin typeface="Courier"/>
              </a:rPr>
              <a:t>(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"HA|CA"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"years"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"age"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"Male|Female"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"HA|CA"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"sex"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"White|Non-white"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grepl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"HA|CA"</a:t>
            </a:r>
            <a:r>
              <a:rPr>
                <a:latin typeface="Courier"/>
              </a:rPr>
              <a:t>, series)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"race"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(cat))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separate</a:t>
            </a:r>
            <a:r>
              <a:rPr>
                <a:latin typeface="Courier"/>
              </a:rPr>
              <a:t>(series, </a:t>
            </a:r>
            <a:r>
              <a:rPr>
                <a:solidFill>
                  <a:srgbClr val="7D9029"/>
                </a:solidFill>
                <a:latin typeface="Courier"/>
              </a:rPr>
              <a:t>into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"category"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"group"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sep =</a:t>
            </a:r>
            <a:r>
              <a:rPr>
                <a:solidFill>
                  <a:srgbClr val="4070A0"/>
                </a:solidFill>
                <a:latin typeface="Courier"/>
              </a:rPr>
              <a:t>" - 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as.factor</a:t>
            </a:r>
            <a:r>
              <a:rPr>
                <a:latin typeface="Courier"/>
              </a:rPr>
              <a:t>(year_name),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value, </a:t>
            </a:r>
            <a:br/>
            <a:r>
              <a:rPr>
                <a:latin typeface="Courier"/>
              </a:rPr>
              <a:t>             </a:t>
            </a:r>
            <a:r>
              <a:rPr>
                <a:solidFill>
                  <a:srgbClr val="7D9029"/>
                </a:solidFill>
                <a:latin typeface="Courier"/>
              </a:rPr>
              <a:t>group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interaction</a:t>
            </a:r>
            <a:r>
              <a:rPr>
                <a:latin typeface="Courier"/>
              </a:rPr>
              <a:t>(group, category),</a:t>
            </a:r>
            <a:r>
              <a:rPr>
                <a:solidFill>
                  <a:srgbClr val="7D9029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category, </a:t>
            </a:r>
            <a:r>
              <a:rPr>
                <a:solidFill>
                  <a:srgbClr val="7D9029"/>
                </a:solidFill>
                <a:latin typeface="Courier"/>
              </a:rPr>
              <a:t>col =</a:t>
            </a:r>
            <a:r>
              <a:rPr>
                <a:latin typeface="Courier"/>
              </a:rPr>
              <a:t> group,))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lwd 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axis.text.x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angle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75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vjust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hjust=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vars</a:t>
            </a:r>
            <a:r>
              <a:rPr>
                <a:latin typeface="Courier"/>
              </a:rPr>
              <a:t>(cat))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"C.difficile Infection by Year"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 rates (cases per 100,000)"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 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little more complicated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dat_cdiff_cat_plot</a:t>
            </a:r>
          </a:p>
        </p:txBody>
      </p:sp>
      <p:pic>
        <p:nvPicPr>
          <p:cNvPr descr="shea24_demo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 and annotating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(gghighlight)</a:t>
            </a:r>
          </a:p>
          <a:p>
            <a:pPr lvl="0" indent="0">
              <a:buNone/>
            </a:pPr>
            <a:r>
              <a:rPr>
                <a:latin typeface="Courier"/>
              </a:rPr>
              <a:t>dat_mdrgn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"/Users/mattz/Documents/GitHub/shea24_demo/HAICViz_-_MuGSI_20240330.csv"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keep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case_when</a:t>
            </a:r>
            <a:r>
              <a:rPr>
                <a:latin typeface="Courier"/>
              </a:rPr>
              <a:t>(</a:t>
            </a:r>
            <a:br/>
            <a:r>
              <a:rPr>
                <a:latin typeface="Courier"/>
              </a:rPr>
              <a:t>    viewby </a:t>
            </a:r>
            <a:r>
              <a:rPr>
                <a:solidFill>
                  <a:srgbClr val="4070A0"/>
                </a:solidFill>
                <a:latin typeface="Courier"/>
              </a:rPr>
              <a:t>=="Organism"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series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"All cases"</a:t>
            </a:r>
            <a:r>
              <a:rPr>
                <a:latin typeface="Courier"/>
              </a:rPr>
              <a:t> 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organism </a:t>
            </a:r>
            <a:r>
              <a:rPr>
                <a:solidFill>
                  <a:srgbClr val="4070A0"/>
                </a:solidFill>
                <a:latin typeface="Courier"/>
              </a:rPr>
              <a:t>=="CRAB"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viewby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"All cases"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topic </a:t>
            </a:r>
            <a:r>
              <a:rPr>
                <a:solidFill>
                  <a:srgbClr val="4070A0"/>
                </a:solidFill>
                <a:latin typeface="Courier"/>
              </a:rPr>
              <a:t>=="Case Rates"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br/>
            <a:r>
              <a:rPr>
                <a:latin typeface="Courier"/>
              </a:rPr>
              <a:t>  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(keep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series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ifelse</a:t>
            </a:r>
            <a:r>
              <a:rPr>
                <a:latin typeface="Courier"/>
              </a:rPr>
              <a:t>(organism </a:t>
            </a:r>
            <a:r>
              <a:rPr>
                <a:solidFill>
                  <a:srgbClr val="4070A0"/>
                </a:solidFill>
                <a:latin typeface="Courier"/>
              </a:rPr>
              <a:t>=="CRAB"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"Acinetobacter baumanii"</a:t>
            </a:r>
            <a:r>
              <a:rPr>
                <a:latin typeface="Courier"/>
              </a:rPr>
              <a:t>, series))</a:t>
            </a:r>
          </a:p>
          <a:p>
            <a:pPr lvl="0" indent="0">
              <a:buNone/>
            </a:pPr>
            <a:r>
              <a:rPr>
                <a:latin typeface="Courier"/>
              </a:rPr>
              <a:t>dat_mdrgn_plot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dat_mdrgn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as.factor</a:t>
            </a:r>
            <a:r>
              <a:rPr>
                <a:latin typeface="Courier"/>
              </a:rPr>
              <a:t>(year_name),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value, </a:t>
            </a:r>
            <a:r>
              <a:rPr>
                <a:solidFill>
                  <a:srgbClr val="7D9029"/>
                </a:solidFill>
                <a:latin typeface="Courier"/>
              </a:rPr>
              <a:t>group 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axis.text.x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angle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75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vjust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hjust=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"Cases by year - Carbapenem-Resistant GNB"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"Cases per 1000 individuals"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gghighlight</a:t>
            </a:r>
            <a:r>
              <a:rPr>
                <a:latin typeface="Courier"/>
              </a:rPr>
              <a:t>(series </a:t>
            </a:r>
            <a:r>
              <a:rPr>
                <a:solidFill>
                  <a:srgbClr val="4070A0"/>
                </a:solidFill>
                <a:latin typeface="Courier"/>
              </a:rPr>
              <a:t>=="Acinetobacter baumanii"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a24_demo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Animated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(magick)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(gganimate)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(maps)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(tidyr)</a:t>
            </a:r>
          </a:p>
          <a:p>
            <a:pPr lvl="0" indent="0">
              <a:buNone/>
            </a:pPr>
            <a:r>
              <a:rPr>
                <a:latin typeface="Courier"/>
              </a:rPr>
              <a:t>respi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"/Users/mattz/Documents/GitHub/shea24_demo/Outpatient_Respiratory_Illness_Activity_Map_20240401.csv"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region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tolower</a:t>
            </a:r>
            <a:r>
              <a:rPr>
                <a:latin typeface="Courier"/>
              </a:rPr>
              <a:t>(state))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separate</a:t>
            </a:r>
            <a:r>
              <a:rPr>
                <a:latin typeface="Courier"/>
              </a:rPr>
              <a:t>(activity_level, </a:t>
            </a:r>
            <a:r>
              <a:rPr>
                <a:solidFill>
                  <a:srgbClr val="7D9029"/>
                </a:solidFill>
                <a:latin typeface="Courier"/>
              </a:rPr>
              <a:t>into=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880000"/>
                </a:solidFill>
                <a:latin typeface="Courier"/>
              </a:rPr>
              <a:t>NA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"level"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sep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 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level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as.numeric</a:t>
            </a:r>
            <a:r>
              <a:rPr>
                <a:latin typeface="Courier"/>
              </a:rPr>
              <a:t>(level))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(season </a:t>
            </a:r>
            <a:r>
              <a:rPr>
                <a:solidFill>
                  <a:srgbClr val="4070A0"/>
                </a:solidFill>
                <a:latin typeface="Courier"/>
              </a:rPr>
              <a:t>=="2022-2023"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states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map_data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"state"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region_dat_respi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left_join</a:t>
            </a:r>
            <a:r>
              <a:rPr>
                <a:latin typeface="Courier"/>
              </a:rPr>
              <a:t>(states, respi, </a:t>
            </a:r>
            <a:r>
              <a:rPr>
                <a:solidFill>
                  <a:srgbClr val="7D9029"/>
                </a:solidFill>
                <a:latin typeface="Courier"/>
              </a:rPr>
              <a:t>by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"region"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gif_a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region_dat_respi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(.,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(long, lat, </a:t>
            </a:r>
            <a:r>
              <a:rPr>
                <a:solidFill>
                  <a:srgbClr val="7D9029"/>
                </a:solidFill>
                <a:latin typeface="Courier"/>
              </a:rPr>
              <a:t>group =</a:t>
            </a:r>
            <a:r>
              <a:rPr>
                <a:latin typeface="Courier"/>
              </a:rPr>
              <a:t> group))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geom_polygon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level),</a:t>
            </a:r>
            <a:br/>
            <a:r>
              <a:rPr>
                <a:latin typeface="Courier"/>
              </a:rPr>
              <a:t>              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alpha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"white"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size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) 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geom_polygon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states, </a:t>
            </a:r>
            <a:r>
              <a:rPr>
                <a:solidFill>
                  <a:srgbClr val="7D9029"/>
                </a:solidFill>
                <a:latin typeface="Courier"/>
              </a:rPr>
              <a:t>colour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"black"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NA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scale_fill_gradientn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colours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terrain.colors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)) 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theme_void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transition_time</a:t>
            </a:r>
            <a:r>
              <a:rPr>
                <a:latin typeface="Courier"/>
              </a:rPr>
              <a:t>(week)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'Respiratory Infection Activity 22-23 Season: Week {frame_time}'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</a:t>
            </a:r>
            <a:br/>
            <a:br/>
            <a:r>
              <a:rPr>
                <a:latin typeface="Courier"/>
              </a:rPr>
              <a:t>gif_a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animate</a:t>
            </a:r>
            <a:r>
              <a:rPr>
                <a:latin typeface="Courier"/>
              </a:rPr>
              <a:t>(gif_a, </a:t>
            </a:r>
            <a:r>
              <a:rPr>
                <a:solidFill>
                  <a:srgbClr val="7D9029"/>
                </a:solidFill>
                <a:latin typeface="Courier"/>
              </a:rPr>
              <a:t>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700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height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480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gif_b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region_dat_respi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#filter(!is.na(value)) 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.,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level))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geom_boxplot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"National Value"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axis.text.x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element_blank</a:t>
            </a:r>
            <a:r>
              <a:rPr>
                <a:latin typeface="Courier"/>
              </a:rPr>
              <a:t>())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transition_time</a:t>
            </a:r>
            <a:r>
              <a:rPr>
                <a:latin typeface="Courier"/>
              </a:rPr>
              <a:t>(week)  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#enter_fade() + 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#exit_shrink() +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#ease_aes('sine-in-out') </a:t>
            </a:r>
            <a:br/>
            <a:br/>
            <a:r>
              <a:rPr>
                <a:latin typeface="Courier"/>
              </a:rPr>
              <a:t>gif_b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animate</a:t>
            </a:r>
            <a:r>
              <a:rPr>
                <a:latin typeface="Courier"/>
              </a:rPr>
              <a:t>(gif_b, </a:t>
            </a:r>
            <a:r>
              <a:rPr>
                <a:solidFill>
                  <a:srgbClr val="7D9029"/>
                </a:solidFill>
                <a:latin typeface="Courier"/>
              </a:rPr>
              <a:t>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600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height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480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a_mgif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image_read</a:t>
            </a:r>
            <a:r>
              <a:rPr>
                <a:latin typeface="Courier"/>
              </a:rPr>
              <a:t>(gif_a)</a:t>
            </a:r>
            <a:br/>
            <a:r>
              <a:rPr>
                <a:latin typeface="Courier"/>
              </a:rPr>
              <a:t>b_mgif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image_read</a:t>
            </a:r>
            <a:r>
              <a:rPr>
                <a:latin typeface="Courier"/>
              </a:rPr>
              <a:t>(gif_b)</a:t>
            </a:r>
            <a:br/>
            <a:br/>
            <a:r>
              <a:rPr>
                <a:latin typeface="Courier"/>
              </a:rPr>
              <a:t>new_gif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image_append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(a_mgif[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], b_mgif[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]))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for</a:t>
            </a:r>
            <a:r>
              <a:rPr>
                <a:latin typeface="Courier"/>
              </a:rPr>
              <a:t>(i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95</a:t>
            </a:r>
            <a:r>
              <a:rPr>
                <a:latin typeface="Courier"/>
              </a:rPr>
              <a:t>){</a:t>
            </a:r>
            <a:br/>
            <a:r>
              <a:rPr>
                <a:latin typeface="Courier"/>
              </a:rPr>
              <a:t>  combined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image_append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(a_mgif[i], b_mgif[i]))</a:t>
            </a:r>
            <a:br/>
            <a:r>
              <a:rPr>
                <a:latin typeface="Courier"/>
              </a:rPr>
              <a:t>  new_gif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(new_gif, combined)</a:t>
            </a:r>
            <a:br/>
            <a:r>
              <a:rPr>
                <a:latin typeface="Courier"/>
              </a:rPr>
              <a:t>}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a24_demo_files/figure-pptx/unnamed-chunk-20-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8229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rapid overview of R</a:t>
            </a:r>
          </a:p>
          <a:p>
            <a:pPr lvl="0"/>
            <a:r>
              <a:rPr/>
              <a:t>Importing and manipulating data</a:t>
            </a:r>
          </a:p>
          <a:p>
            <a:pPr lvl="0"/>
            <a:r>
              <a:rPr/>
              <a:t>Visualizing data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(gtsummary)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(marginaleffects)</a:t>
            </a:r>
            <a:br/>
            <a:br/>
            <a:r>
              <a:rPr>
                <a:latin typeface="Courier"/>
              </a:rPr>
              <a:t>latitude_by_states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states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(region)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summarise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mean_lat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(lat))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vaccination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"/Users/mattz/Documents/GitHub/shea24_demo/Vaccination_Coverage_among_Health_Care_Personnel_20240401.csv"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year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as.numeric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substr</a:t>
            </a:r>
            <a:r>
              <a:rPr>
                <a:latin typeface="Courier"/>
              </a:rPr>
              <a:t>(season,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)))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region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tolower</a:t>
            </a:r>
            <a:r>
              <a:rPr>
                <a:latin typeface="Courier"/>
              </a:rPr>
              <a:t>(geography))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left_join</a:t>
            </a:r>
            <a:r>
              <a:rPr>
                <a:latin typeface="Courier"/>
              </a:rPr>
              <a:t>(latitude_by_states, </a:t>
            </a:r>
            <a:r>
              <a:rPr>
                <a:solidFill>
                  <a:srgbClr val="7D9029"/>
                </a:solidFill>
                <a:latin typeface="Courier"/>
              </a:rPr>
              <a:t>by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latitude =</a:t>
            </a:r>
            <a:r>
              <a:rPr>
                <a:latin typeface="Courier"/>
              </a:rPr>
              <a:t> mean_lat)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(personnel_type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"All Health Care Personnel"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model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lm</a:t>
            </a:r>
            <a:r>
              <a:rPr>
                <a:latin typeface="Courier"/>
              </a:rPr>
              <a:t>(estimate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year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latitude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personnel_type, </a:t>
            </a:r>
            <a:r>
              <a:rPr>
                <a:solidFill>
                  <a:srgbClr val="7D9029"/>
                </a:solidFill>
                <a:latin typeface="Courier"/>
              </a:rPr>
              <a:t>dat =</a:t>
            </a:r>
            <a:r>
              <a:rPr>
                <a:latin typeface="Courier"/>
              </a:rPr>
              <a:t> vaccination)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tbl_regression</a:t>
            </a:r>
            <a:r>
              <a:rPr>
                <a:latin typeface="Courier"/>
              </a:rPr>
              <a:t>(model)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plot_predictions</a:t>
            </a:r>
            <a:r>
              <a:rPr>
                <a:latin typeface="Courier"/>
              </a:rPr>
              <a:t>(model, </a:t>
            </a:r>
            <a:r>
              <a:rPr>
                <a:solidFill>
                  <a:srgbClr val="7D9029"/>
                </a:solidFill>
                <a:latin typeface="Courier"/>
              </a:rPr>
              <a:t>condition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"Estimated Proportion: Vaccine Compliance"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"Estimated Vaccine Compliance by Year"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Plotting Model Output</a:t>
            </a:r>
          </a:p>
        </p:txBody>
      </p:sp>
      <p:pic>
        <p:nvPicPr>
          <p:cNvPr descr="shea24_demo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Else?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Tons of styles, themes, fonts</a:t>
            </a:r>
          </a:p>
          <a:p>
            <a:pPr lvl="0"/>
            <a:r>
              <a:rPr/>
              <a:t>Combine different plots with patchwork</a:t>
            </a:r>
          </a:p>
          <a:p>
            <a:pPr lvl="0"/>
            <a:r>
              <a:rPr/>
              <a:t>Creae interactive graphs, hover over to reveal specific information (ggplotly, shiny)</a:t>
            </a:r>
          </a:p>
          <a:p>
            <a:pPr lvl="0"/>
            <a:r>
              <a:rPr/>
              <a:t>Choose a color pallet from the Metropolitan Museum of Art (metbrewer)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Code-based data manipulations and visualization is highly flexible</a:t>
            </a:r>
          </a:p>
          <a:p>
            <a:pPr lvl="0"/>
            <a:r>
              <a:rPr/>
              <a:t>Tons of great free-to-use, open-source packages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Start with the basics (</a:t>
            </a:r>
            <a:r>
              <a:rPr>
                <a:hlinkClick r:id="rId2"/>
              </a:rPr>
              <a:t>https://r4ds.had.co.nz</a:t>
            </a:r>
            <a:r>
              <a:rPr/>
              <a:t>)</a:t>
            </a:r>
          </a:p>
          <a:p>
            <a:pPr lvl="0"/>
            <a:r>
              <a:rPr/>
              <a:t>If you have a problem, someone has probably figured it out (</a:t>
            </a:r>
            <a:r>
              <a:rPr>
                <a:hlinkClick r:id="rId3"/>
              </a:rPr>
              <a:t>https://stackoverflow.com</a:t>
            </a:r>
            <a:r>
              <a:rPr/>
              <a:t>)</a:t>
            </a:r>
          </a:p>
          <a:p>
            <a:pPr lvl="0"/>
            <a:r>
              <a:rPr/>
              <a:t>Lots of great videos and lectures available</a:t>
            </a:r>
          </a:p>
          <a:p>
            <a:pPr lvl="0"/>
            <a:r>
              <a:rPr/>
              <a:t>This presentation is available as an RMD file (R MarkDown File)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https://www.cdc.gov/hai/eip/haicviz.html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#devtools::session_info()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"base"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R in publications use:
## 
##   R Core Team (2023). _R: A Language and Environment for Statistical
##   Computing_. R Foundation for Statistical Computing, Vienna, Austria.
##   &lt;https://www.R-project.org/&gt;.
## 
## A BibTeX entry for LaTeX users is
## 
##   @Manual{,
##     title = {R: A Language and Environment for Statistical Computing},
##     author = {{R Core Team}},
##     organization = {R Foundation for Statistical Computing},
##     address = {Vienna, Austria},
##     year = {2023},
##     url = {https://www.R-project.org/},
##   }
## 
## We have invested a lot of time and effort in creating R, please cite it
## when using it for data analysis. See also 'citation("pkgname")' for
## citing R packages.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"ggplot2"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ggplot2 in publications, please use
## 
##   H. Wickham. ggplot2: Elegant Graphics for Data Analysis.
##   Springer-Verlag New York, 2016.
## 
## A BibTeX entry for LaTeX users is
## 
##   @Book{,
##     author = {Hadley Wickham},
##     title = {ggplot2: Elegant Graphics for Data Analysis},
##     publisher = {Springer-Verlag New York},
##     year = {2016},
##     isbn = {978-3-319-24277-4},
##     url = {https://ggplot2.tidyverse.org},
##   }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"gt"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package 'gt' in publications use:
## 
##   Iannone R, Cheng J, Schloerke B, Hughes E, Lauer A, Seo J (2023).
##   _gt: Easily Create Presentation-Ready Display Tables_. R package
##   version 0.9.0, &lt;https://CRAN.R-project.org/package=gt&gt;.
## 
## A BibTeX entry for LaTeX users is
## 
##   @Manual{,
##     title = {gt: Easily Create Presentation-Ready Display Tables},
##     author = {Richard Iannone and Joe Cheng and Barret Schloerke and Ellis Hughes and Alexandra Lauer and JooYoung Seo},
##     year = {2023},
##     note = {R package version 0.9.0},
##     url = {https://CRAN.R-project.org/package=gt},
##   }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"dplyr"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package 'dplyr' in publications use:
## 
##   Wickham H, François R, Henry L, Müller K, Vaughan D (2023). _dplyr: A
##   Grammar of Data Manipulation_. R package version 1.1.2,
##   &lt;https://CRAN.R-project.org/package=dplyr&gt;.
## 
## A BibTeX entry for LaTeX users is
## 
##   @Manual{,
##     title = {dplyr: A Grammar of Data Manipulation},
##     author = {Hadley Wickham and Romain François and Lionel Henry and Kirill Müller and Davis Vaughan},
##     year = {2023},
##     note = {R package version 1.1.2},
##     url = {https://CRAN.R-project.org/package=dplyr},
##   }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"tidyr"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package 'tidyr' in publications use:
## 
##   Wickham H, Vaughan D, Girlich M (2023). _tidyr: Tidy Messy Data_. R
##   package version 1.3.0, &lt;https://CRAN.R-project.org/package=tidyr&gt;.
## 
## A BibTeX entry for LaTeX users is
## 
##   @Manual{,
##     title = {tidyr: Tidy Messy Data},
##     author = {Hadley Wickham and Davis Vaughan and Maximilian Girlich},
##     year = {2023},
##     note = {R package version 1.3.0},
##     url = {https://CRAN.R-project.org/package=tidyr},
##   }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"gghighlight"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package 'gghighlight' in publications use:
## 
##   Yutani H (2023). _gghighlight: Highlight Lines and Points in
##   'ggplot2'_. R package version 0.4.1,
##   &lt;https://CRAN.R-project.org/package=gghighlight&gt;.
## 
## A BibTeX entry for LaTeX users is
## 
##   @Manual{,
##     title = {gghighlight: Highlight Lines and Points in 'ggplot2'},
##     author = {Hiroaki Yutani},
##     year = {2023},
##     note = {R package version 0.4.1},
##     url = {https://CRAN.R-project.org/package=gghighlight},
##   }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"magick"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package 'magick' in publications use:
## 
##   Ooms J (2024). _magick: Advanced Graphics and Image-Processing in R_.
##   R package version 2.8.3, &lt;https://CRAN.R-project.org/package=magick&gt;.
## 
## A BibTeX entry for LaTeX users is
## 
##   @Manual{,
##     title = {magick: Advanced Graphics and Image-Processing in R},
##     author = {Jeroen Ooms},
##     year = {2024},
##     note = {R package version 2.8.3},
##     url = {https://CRAN.R-project.org/package=magick},
##   }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"gganimate"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package 'gganimate' in publications use:
## 
##   Pedersen T, Robinson D (2022). _gganimate: A Grammar of Animated
##   Graphics_. R package version 1.0.8,
##   &lt;https://CRAN.R-project.org/package=gganimate&gt;.
## 
## A BibTeX entry for LaTeX users is
## 
##   @Manual{,
##     title = {gganimate: A Grammar of Animated Graphics},
##     author = {Thomas Lin Pedersen and David Robinson},
##     year = {2022},
##     note = {R package version 1.0.8},
##     url = {https://CRAN.R-project.org/package=gganimate},
##   }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"maps"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package 'maps' in publications use:
## 
##   Becker OScbRA, Minka ARWRvbRBEbTP, Deckmyn. A (2023). _maps: Draw
##   Geographical Maps_. R package version 3.4.2,
##   &lt;https://CRAN.R-project.org/package=maps&gt;.
## 
## A BibTeX entry for LaTeX users is
## 
##   @Manual{,
##     title = {maps: Draw Geographical Maps},
##     author = {Original S code by Richard A. Becker and Allan R. Wilks. R version by Ray Brownrigg. Enhancements by Thomas P Minka and Alex Deckmyn.},
##     year = {2023},
##     note = {R package version 3.4.2},
##     url = {https://CRAN.R-project.org/package=maps},
##   }
## 
## ATTENTION: This citation information has been auto-generated from the
## package DESCRIPTION file and may need manual editing, see
## 'help("citation")'.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"gtsummary"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gtsummary in publications use:
## 
##   Sjoberg DD, Whiting K, Curry M, Lavery JA, Larmarange J. Reproducible
##   summary tables with the gtsummary package. The R Journal
##   2021;13:570–80. https://doi.org/10.32614/RJ-2021-053.
## 
## A BibTeX entry for LaTeX users is
## 
##   @Article{gtsummary,
##     author = {Daniel D. Sjoberg and Karissa Whiting and Michael Curry and Jessica A. Lavery and Joseph Larmarange},
##     title = {Reproducible Summary Tables with the gtsummary Package},
##     journal = {{The R Journal}},
##     year = {2021},
##     url = {https://doi.org/10.32614/RJ-2021-053},
##     doi = {10.32614/RJ-2021-053},
##     volume = {13},
##     issue = {1},
##     pages = {570-580},
##   }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citation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"marginaleffects"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To cite package 'marginaleffects' in publications use:
## 
##   Arel-Bundock V (2023). _marginaleffects: Predictions, Comparisons,
##   Slopes, Marginal Means, and Hypothesis Tests_. R package version
##   0.13.0, &lt;https://CRAN.R-project.org/package=marginaleffects&gt;.
## 
## A BibTeX entry for LaTeX users is
## 
##   @Manual{,
##     title = {marginaleffects: Predictions, Comparisons, Slopes, Marginal Means, and Hypothesis
## Tests},
##     author = {Vincent Arel-Bundock},
##     year = {2023},
##     note = {R package version 0.13.0},
##     url = {https://CRAN.R-project.org/package=marginaleffects},
##   }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is a programming language useful for</a:t>
            </a:r>
          </a:p>
          <a:p>
            <a:pPr lvl="1"/>
            <a:r>
              <a:rPr/>
              <a:t>data</a:t>
            </a:r>
          </a:p>
          <a:p>
            <a:pPr lvl="1"/>
            <a:r>
              <a:rPr/>
              <a:t>data visualization</a:t>
            </a:r>
          </a:p>
          <a:p>
            <a:pPr lvl="1"/>
            <a:r>
              <a:rPr/>
              <a:t>statistics</a:t>
            </a:r>
          </a:p>
          <a:p>
            <a:pPr lvl="0"/>
            <a:r>
              <a:rPr/>
              <a:t>Typically used with a software interface</a:t>
            </a:r>
          </a:p>
          <a:p>
            <a:pPr lvl="1"/>
            <a:r>
              <a:rPr/>
              <a:t>RStudio</a:t>
            </a:r>
          </a:p>
          <a:p>
            <a:pPr lvl="1"/>
            <a:r>
              <a:rPr/>
              <a:t>VScode</a:t>
            </a:r>
          </a:p>
          <a:p>
            <a:pPr lvl="0"/>
            <a:r>
              <a:rPr/>
              <a:t>Community derived “packages”</a:t>
            </a:r>
          </a:p>
          <a:p>
            <a:pPr lvl="0"/>
            <a:r>
              <a:rPr/>
              <a:t>Resources: R for Data Science </a:t>
            </a:r>
            <a:r>
              <a:rPr>
                <a:hlinkClick r:id="rId2"/>
              </a:rPr>
              <a:t>https://r4ds.had.co.nz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use a code-based approach to data manipulation?</a:t>
            </a:r>
          </a:p>
          <a:p>
            <a:pPr lvl="1"/>
            <a:r>
              <a:rPr/>
              <a:t>Reproducible</a:t>
            </a:r>
          </a:p>
          <a:p>
            <a:pPr lvl="1"/>
            <a:r>
              <a:rPr/>
              <a:t>Easy to share</a:t>
            </a:r>
          </a:p>
          <a:p>
            <a:pPr lvl="1"/>
            <a:r>
              <a:rPr/>
              <a:t>Infinitely modifiable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Download and install R</a:t>
            </a:r>
          </a:p>
          <a:p>
            <a:pPr lvl="0"/>
            <a:r>
              <a:rPr/>
              <a:t>Download and install R Studio (or alternative)</a:t>
            </a:r>
          </a:p>
          <a:p>
            <a:pPr lvl="0"/>
            <a:r>
              <a:rPr/>
              <a:t>Run scripts</a:t>
            </a:r>
          </a:p>
          <a:p>
            <a:pPr lvl="1"/>
            <a:r>
              <a:rPr/>
              <a:t>R Script</a:t>
            </a:r>
          </a:p>
          <a:p>
            <a:pPr lvl="1"/>
            <a:r>
              <a:rPr/>
              <a:t>R Markdown</a:t>
            </a:r>
          </a:p>
          <a:p>
            <a:pPr lvl="0"/>
            <a:r>
              <a:rPr/>
              <a:t>Version control and collaboration via Github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Let’s load some packages</a:t>
            </a:r>
          </a:p>
          <a:p>
            <a:pPr lvl="1"/>
            <a:r>
              <a:rPr/>
              <a:t>“tidyverse” is an open source collection of packages for working with data</a:t>
            </a:r>
          </a:p>
          <a:p>
            <a:pPr lvl="1"/>
            <a:r>
              <a:rPr/>
              <a:t>“dplyr” is a set of functions for data manipulation -“ggplot2” is a system for creating graphics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(dplyr)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(ggplot2)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(gt)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Piping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Imagine your data is water</a:t>
            </a:r>
          </a:p>
          <a:p>
            <a:pPr lvl="0"/>
            <a:r>
              <a:rPr/>
              <a:t>Through a series of pipes ( %&gt;% ) you can</a:t>
            </a:r>
          </a:p>
          <a:p>
            <a:pPr lvl="1"/>
            <a:r>
              <a:rPr/>
              <a:t>transform your data</a:t>
            </a:r>
          </a:p>
          <a:p>
            <a:pPr lvl="1"/>
            <a:r>
              <a:rPr/>
              <a:t>feed data to generate different products</a:t>
            </a:r>
          </a:p>
          <a:p>
            <a:pPr lvl="0" indent="0" marL="0">
              <a:buNone/>
            </a:pPr>
            <a:r>
              <a:rPr/>
              <a:t>data %&gt;% new_data %&gt;% tables</a:t>
            </a:r>
          </a:p>
          <a:p>
            <a:pPr lvl="0" indent="0" marL="0">
              <a:buNone/>
            </a:pPr>
            <a:r>
              <a:rPr/>
              <a:t>data %&gt;% different_data %&gt;% figures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Loading 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Loading example data from CDC HAIC-Viz</a:t>
            </a:r>
          </a:p>
          <a:p>
            <a:pPr lvl="0" indent="0">
              <a:buNone/>
            </a:pPr>
            <a:r>
              <a:rPr>
                <a:latin typeface="Courier"/>
              </a:rPr>
              <a:t>dat_cdiff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"/Users/mattz/Documents/GitHub/shea24_demo/HAICViz_-_CDI_20240214.csv"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janitor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clean_names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(topic </a:t>
            </a:r>
            <a:r>
              <a:rPr>
                <a:solidFill>
                  <a:srgbClr val="4070A0"/>
                </a:solidFill>
                <a:latin typeface="Courier"/>
              </a:rPr>
              <a:t>=="Case rates (cases per 100,000)"</a:t>
            </a:r>
            <a:r>
              <a:rPr>
                <a:latin typeface="Courier"/>
              </a:rPr>
              <a:t>, </a:t>
            </a:r>
            <a:br/>
            <a:r>
              <a:rPr>
                <a:latin typeface="Courier"/>
              </a:rPr>
              <a:t>         series </a:t>
            </a:r>
            <a:r>
              <a:rPr>
                <a:solidFill>
                  <a:srgbClr val="4070A0"/>
                </a:solidFill>
                <a:latin typeface="Courier"/>
              </a:rPr>
              <a:t>=="Community-associated"|</a:t>
            </a:r>
            <a:r>
              <a:rPr>
                <a:latin typeface="Courier"/>
              </a:rPr>
              <a:t>series</a:t>
            </a:r>
            <a:r>
              <a:rPr>
                <a:solidFill>
                  <a:srgbClr val="4070A0"/>
                </a:solidFill>
                <a:latin typeface="Courier"/>
              </a:rPr>
              <a:t>=="Healthcare-associated"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head</a:t>
            </a:r>
            <a:r>
              <a:rPr>
                <a:latin typeface="Courier"/>
              </a:rPr>
              <a:t>(dat_cdiff)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gt</a:t>
            </a:r>
            <a:r>
              <a:rPr>
                <a:latin typeface="Courier"/>
              </a:rPr>
              <a:t>()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do a simple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Start with your data</a:t>
            </a:r>
          </a:p>
          <a:p>
            <a:pPr lvl="0"/>
            <a:r>
              <a:rPr/>
              <a:t>Pipe your data to ggplot - ggpplot()</a:t>
            </a:r>
          </a:p>
          <a:p>
            <a:pPr lvl="0"/>
            <a:r>
              <a:rPr/>
              <a:t>Define the aesthetics either globally or individually by plot - aes()</a:t>
            </a:r>
          </a:p>
          <a:p>
            <a:pPr lvl="0"/>
            <a:r>
              <a:rPr/>
              <a:t>Add your plots and labels - geom_line() + labs()</a:t>
            </a:r>
          </a:p>
          <a:p>
            <a:pPr lvl="0" indent="0">
              <a:buNone/>
            </a:pPr>
            <a:r>
              <a:rPr>
                <a:latin typeface="Courier"/>
              </a:rPr>
              <a:t>dat_cdiff_line_plot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dat_cdiff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as.factor</a:t>
            </a:r>
            <a:r>
              <a:rPr>
                <a:latin typeface="Courier"/>
              </a:rPr>
              <a:t>(year_name),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value, </a:t>
            </a:r>
            <a:r>
              <a:rPr>
                <a:solidFill>
                  <a:srgbClr val="7D9029"/>
                </a:solidFill>
                <a:latin typeface="Courier"/>
              </a:rPr>
              <a:t>group 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linetype =</a:t>
            </a:r>
            <a:r>
              <a:rPr>
                <a:latin typeface="Courier"/>
              </a:rPr>
              <a:t> series))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"Cases by year"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"CDI cases per 1000 individuals"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"Year"</a:t>
            </a:r>
            <a:r>
              <a:rPr>
                <a:latin typeface="Courier"/>
              </a:rPr>
              <a:t>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SHEA Spring 2024 Data Visualization Demo</dc:title>
  <dc:creator>Matthew Ziegler</dc:creator>
  <cp:keywords/>
  <dcterms:created xsi:type="dcterms:W3CDTF">2024-04-14T20:19:59Z</dcterms:created>
  <dcterms:modified xsi:type="dcterms:W3CDTF">2024-04-14T20:19:59Z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2024-03-26</vt:lpwstr>
  </property>
  <property fmtid="{D5CDD505-2E9C-101B-9397-08002B2CF9AE}" pid="3" name="output">
    <vt:lpwstr>powerpoint_presentation</vt:lpwstr>
  </property>
</Properties>
</file>